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63" r:id="rId4"/>
    <p:sldId id="257" r:id="rId5"/>
    <p:sldId id="258" r:id="rId6"/>
    <p:sldId id="259" r:id="rId7"/>
    <p:sldId id="260" r:id="rId8"/>
    <p:sldId id="261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780" y="72"/>
      </p:cViewPr>
      <p:guideLst>
        <p:guide orient="horz" pos="2184"/>
        <p:guide pos="38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91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811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08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57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770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4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534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569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20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26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5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481C2-4108-49AF-806E-80F525E60361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FB76E-6F55-474D-B887-3FB950EA4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56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4B3966-D67C-345E-8CB5-BB3F2CFF06AA}"/>
              </a:ext>
            </a:extLst>
          </p:cNvPr>
          <p:cNvSpPr txBox="1">
            <a:spLocks/>
          </p:cNvSpPr>
          <p:nvPr/>
        </p:nvSpPr>
        <p:spPr>
          <a:xfrm>
            <a:off x="2337262" y="28732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>
                <a:latin typeface="Times New Roman"/>
                <a:cs typeface="Times New Roman"/>
              </a:rPr>
              <a:t>IPMC SCHOOL OF TECHNOLOGY, CIRCLE BRANCH</a:t>
            </a:r>
            <a:endParaRPr lang="en-US" dirty="0"/>
          </a:p>
        </p:txBody>
      </p:sp>
      <p:pic>
        <p:nvPicPr>
          <p:cNvPr id="3" name="Content Placeholder 4" descr="A logo of a person holding a diploma&#10;&#10;Description automatically generated">
            <a:extLst>
              <a:ext uri="{FF2B5EF4-FFF2-40B4-BE49-F238E27FC236}">
                <a16:creationId xmlns:a16="http://schemas.microsoft.com/office/drawing/2014/main" xmlns="" id="{62BF6622-4F27-30F5-7614-F4ACD17EA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275" y="766677"/>
            <a:ext cx="1695450" cy="1095375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xmlns="" id="{3145604D-4846-973F-09F2-8F5716F9133C}"/>
              </a:ext>
            </a:extLst>
          </p:cNvPr>
          <p:cNvSpPr txBox="1">
            <a:spLocks/>
          </p:cNvSpPr>
          <p:nvPr/>
        </p:nvSpPr>
        <p:spPr>
          <a:xfrm>
            <a:off x="1561515" y="2198016"/>
            <a:ext cx="9678572" cy="436509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latin typeface="Times New Roman"/>
                <a:cs typeface="Times New Roman"/>
              </a:rPr>
              <a:t>Department of Software Engineering</a:t>
            </a:r>
          </a:p>
          <a:p>
            <a:pPr algn="ctr"/>
            <a:endParaRPr lang="en-US" sz="2000" dirty="0">
              <a:latin typeface="Times New Roman"/>
              <a:cs typeface="Times New Roman"/>
            </a:endParaRPr>
          </a:p>
          <a:p>
            <a:pPr marL="0" indent="0" algn="ctr">
              <a:buNone/>
            </a:pPr>
            <a:r>
              <a:rPr lang="en-US" sz="2000" dirty="0">
                <a:latin typeface="Times New Roman"/>
                <a:cs typeface="Times New Roman"/>
              </a:rPr>
              <a:t>Program of study : Diploma in Software </a:t>
            </a:r>
            <a:r>
              <a:rPr lang="en-US" sz="2000" dirty="0" smtClean="0">
                <a:latin typeface="Times New Roman"/>
                <a:cs typeface="Times New Roman"/>
              </a:rPr>
              <a:t>Engineering</a:t>
            </a:r>
            <a:endParaRPr lang="en-US" dirty="0">
              <a:latin typeface="Times New Roman"/>
              <a:cs typeface="Times New Roman"/>
            </a:endParaRPr>
          </a:p>
          <a:p>
            <a:pPr marL="0" indent="0" algn="ctr">
              <a:buNone/>
            </a:pP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dirty="0">
                <a:latin typeface="Times New Roman"/>
                <a:cs typeface="Times New Roman"/>
              </a:rPr>
              <a:t>Project Work</a:t>
            </a:r>
            <a:r>
              <a:rPr lang="en-US" dirty="0">
                <a:latin typeface="Times New Roman"/>
                <a:cs typeface="Times New Roman"/>
              </a:rPr>
              <a:t>: </a:t>
            </a:r>
          </a:p>
          <a:p>
            <a:pPr marL="0" indent="0" algn="ctr">
              <a:buNone/>
            </a:pPr>
            <a:endParaRPr lang="en-US" dirty="0">
              <a:latin typeface="Times New Roman"/>
              <a:ea typeface="Calibri"/>
              <a:cs typeface="Times New Roman"/>
            </a:endParaRPr>
          </a:p>
          <a:p>
            <a:pPr marL="0" indent="0" algn="ctr">
              <a:buNone/>
            </a:pPr>
            <a:r>
              <a:rPr lang="en-US" sz="2400" b="1" u="sng" dirty="0" smtClean="0">
                <a:latin typeface="Calibri" panose="020F0502020204030204" pitchFamily="34" charset="0"/>
                <a:ea typeface="Calibri" panose="020F0502020204030204" pitchFamily="34" charset="0"/>
              </a:rPr>
              <a:t>ECOCYCLE: A WEB BASED PLATFORM FOR ECO-FRIENDLY WASTE MANAGEMENT AND WATER SOLUTIONS</a:t>
            </a:r>
            <a:endParaRPr lang="en-US" sz="2400" b="1" u="sng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algn="ctr">
              <a:buNone/>
            </a:pPr>
            <a:r>
              <a:rPr lang="en-US" dirty="0">
                <a:latin typeface="Times New Roman"/>
                <a:cs typeface="Times New Roman"/>
              </a:rPr>
              <a:t>By </a:t>
            </a:r>
          </a:p>
          <a:p>
            <a:pPr marL="0" indent="0" algn="ctr">
              <a:buNone/>
            </a:pPr>
            <a:r>
              <a:rPr lang="en-US" b="1" dirty="0" smtClean="0">
                <a:latin typeface="Times New Roman"/>
                <a:cs typeface="Times New Roman"/>
              </a:rPr>
              <a:t>TAKYI PRINCE KOBINA</a:t>
            </a:r>
            <a:endParaRPr lang="en-US" b="1" dirty="0">
              <a:latin typeface="Times New Roman"/>
              <a:cs typeface="Times New Roman"/>
            </a:endParaRPr>
          </a:p>
          <a:p>
            <a:pPr marL="0" indent="0" algn="ctr">
              <a:buNone/>
            </a:pPr>
            <a:r>
              <a:rPr lang="en-US" sz="2000" b="1" dirty="0">
                <a:latin typeface="Times New Roman"/>
                <a:cs typeface="Times New Roman"/>
              </a:rPr>
              <a:t>Period : SWE 2024 </a:t>
            </a:r>
            <a:r>
              <a:rPr lang="en-US" sz="2000" b="1" dirty="0" smtClean="0">
                <a:latin typeface="Times New Roman"/>
                <a:cs typeface="Times New Roman"/>
              </a:rPr>
              <a:t>March – </a:t>
            </a:r>
            <a:r>
              <a:rPr lang="en-US" sz="2000" b="1" dirty="0">
                <a:latin typeface="Times New Roman"/>
                <a:cs typeface="Times New Roman"/>
              </a:rPr>
              <a:t>2025</a:t>
            </a:r>
            <a:endParaRPr lang="en-US" dirty="0">
              <a:latin typeface="Times New Roman"/>
              <a:cs typeface="Times New Roman"/>
            </a:endParaRPr>
          </a:p>
          <a:p>
            <a:pPr algn="ctr"/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881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28650" y="342900"/>
            <a:ext cx="554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70D71"/>
                </a:solidFill>
              </a:rPr>
              <a:t> User Registration and </a:t>
            </a:r>
            <a:r>
              <a:rPr lang="en-US" b="1" dirty="0" smtClean="0">
                <a:solidFill>
                  <a:srgbClr val="270D71"/>
                </a:solidFill>
              </a:rPr>
              <a:t>Login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50132" y="712232"/>
            <a:ext cx="5572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A secure user registration </a:t>
            </a:r>
            <a:r>
              <a:rPr lang="en-US" dirty="0" smtClean="0">
                <a:solidFill>
                  <a:srgbClr val="270D71"/>
                </a:solidFill>
              </a:rPr>
              <a:t>system </a:t>
            </a:r>
            <a:r>
              <a:rPr lang="en-US" dirty="0">
                <a:solidFill>
                  <a:srgbClr val="270D71"/>
                </a:solidFill>
              </a:rPr>
              <a:t>that allows users to </a:t>
            </a:r>
            <a:r>
              <a:rPr lang="en-US" dirty="0" smtClean="0">
                <a:solidFill>
                  <a:srgbClr val="270D71"/>
                </a:solidFill>
              </a:rPr>
              <a:t>create an  account </a:t>
            </a:r>
            <a:r>
              <a:rPr lang="en-US" dirty="0">
                <a:solidFill>
                  <a:srgbClr val="270D71"/>
                </a:solidFill>
              </a:rPr>
              <a:t>and </a:t>
            </a:r>
            <a:r>
              <a:rPr lang="en-US" dirty="0" smtClean="0">
                <a:solidFill>
                  <a:srgbClr val="270D71"/>
                </a:solidFill>
              </a:rPr>
              <a:t>get access </a:t>
            </a:r>
            <a:r>
              <a:rPr lang="en-US" dirty="0">
                <a:solidFill>
                  <a:srgbClr val="270D71"/>
                </a:solidFill>
              </a:rPr>
              <a:t>exclusive features.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172200" y="712232"/>
            <a:ext cx="5453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A secure </a:t>
            </a:r>
            <a:r>
              <a:rPr lang="en-US" dirty="0" smtClean="0">
                <a:solidFill>
                  <a:srgbClr val="270D71"/>
                </a:solidFill>
              </a:rPr>
              <a:t>and a </a:t>
            </a:r>
            <a:r>
              <a:rPr lang="en-US" dirty="0" smtClean="0">
                <a:solidFill>
                  <a:srgbClr val="270D71"/>
                </a:solidFill>
              </a:rPr>
              <a:t>simple </a:t>
            </a:r>
            <a:r>
              <a:rPr lang="en-US" dirty="0">
                <a:solidFill>
                  <a:srgbClr val="270D71"/>
                </a:solidFill>
              </a:rPr>
              <a:t>login system that allows users to manage their accounts and access exclusive </a:t>
            </a:r>
            <a:r>
              <a:rPr lang="en-US" dirty="0" smtClean="0">
                <a:solidFill>
                  <a:srgbClr val="270D71"/>
                </a:solidFill>
              </a:rPr>
              <a:t>features as well.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42307" y="1635562"/>
            <a:ext cx="4557486" cy="496388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277429" y="1635562"/>
            <a:ext cx="4557486" cy="4963886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-2291585" y="3144266"/>
            <a:ext cx="3162300" cy="685800"/>
            <a:chOff x="-361950" y="3105150"/>
            <a:chExt cx="3162300" cy="685800"/>
          </a:xfrm>
        </p:grpSpPr>
        <p:sp>
          <p:nvSpPr>
            <p:cNvPr id="13" name="Flowchart: Connector 12"/>
            <p:cNvSpPr/>
            <p:nvPr/>
          </p:nvSpPr>
          <p:spPr>
            <a:xfrm>
              <a:off x="2114550" y="31051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-361950" y="3409950"/>
              <a:ext cx="2476500" cy="1905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5591629" y="5876925"/>
            <a:ext cx="685800" cy="1962150"/>
            <a:chOff x="5810250" y="4895850"/>
            <a:chExt cx="685800" cy="1962150"/>
          </a:xfrm>
        </p:grpSpPr>
        <p:sp>
          <p:nvSpPr>
            <p:cNvPr id="19" name="Flowchart: Connector 18"/>
            <p:cNvSpPr/>
            <p:nvPr/>
          </p:nvSpPr>
          <p:spPr>
            <a:xfrm>
              <a:off x="5810250" y="48958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6153150" y="5524500"/>
              <a:ext cx="19050" cy="1333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35732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28650" y="342900"/>
            <a:ext cx="554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70D71"/>
                </a:solidFill>
              </a:rPr>
              <a:t> </a:t>
            </a:r>
            <a:r>
              <a:rPr lang="en-US" b="1" dirty="0" smtClean="0">
                <a:solidFill>
                  <a:srgbClr val="270D71"/>
                </a:solidFill>
              </a:rPr>
              <a:t>News and Update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96875" y="845231"/>
            <a:ext cx="55721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dirty="0">
                <a:solidFill>
                  <a:srgbClr val="270D71"/>
                </a:solidFill>
              </a:rPr>
              <a:t>Stay Up-to-Date with </a:t>
            </a:r>
            <a:r>
              <a:rPr lang="en-US" dirty="0" err="1" smtClean="0">
                <a:solidFill>
                  <a:srgbClr val="270D71"/>
                </a:solidFill>
              </a:rPr>
              <a:t>Ecocycle</a:t>
            </a:r>
            <a:r>
              <a:rPr lang="en-US" dirty="0" smtClean="0">
                <a:solidFill>
                  <a:srgbClr val="270D71"/>
                </a:solidFill>
              </a:rPr>
              <a:t>;</a:t>
            </a:r>
          </a:p>
          <a:p>
            <a:pPr algn="just">
              <a:lnSpc>
                <a:spcPct val="100000"/>
              </a:lnSpc>
            </a:pPr>
            <a:endParaRPr lang="en-US" dirty="0">
              <a:solidFill>
                <a:srgbClr val="270D71"/>
              </a:solidFill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Share news, updates, and announcements about </a:t>
            </a:r>
            <a:r>
              <a:rPr lang="en-US" dirty="0" err="1">
                <a:solidFill>
                  <a:srgbClr val="270D71"/>
                </a:solidFill>
              </a:rPr>
              <a:t>Ecocycle</a:t>
            </a:r>
            <a:r>
              <a:rPr lang="en-US" dirty="0">
                <a:solidFill>
                  <a:srgbClr val="270D71"/>
                </a:solidFill>
              </a:rPr>
              <a:t>, including new features, services, and partnerships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" y="2322559"/>
            <a:ext cx="11945258" cy="44265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7972" y="94344"/>
            <a:ext cx="1981799" cy="2619828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</p:pic>
      <p:grpSp>
        <p:nvGrpSpPr>
          <p:cNvPr id="8" name="Group 7"/>
          <p:cNvGrpSpPr/>
          <p:nvPr/>
        </p:nvGrpSpPr>
        <p:grpSpPr>
          <a:xfrm>
            <a:off x="5612756" y="-939813"/>
            <a:ext cx="685800" cy="2305050"/>
            <a:chOff x="5848350" y="-381000"/>
            <a:chExt cx="685800" cy="2305050"/>
          </a:xfrm>
        </p:grpSpPr>
        <p:sp>
          <p:nvSpPr>
            <p:cNvPr id="10" name="Flowchart: Connector 9"/>
            <p:cNvSpPr/>
            <p:nvPr/>
          </p:nvSpPr>
          <p:spPr>
            <a:xfrm>
              <a:off x="5848350" y="12382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6172200" y="-381000"/>
              <a:ext cx="19050" cy="1714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11060725" y="3096546"/>
            <a:ext cx="3143250" cy="685800"/>
            <a:chOff x="9429750" y="3105150"/>
            <a:chExt cx="3143250" cy="685800"/>
          </a:xfrm>
        </p:grpSpPr>
        <p:sp>
          <p:nvSpPr>
            <p:cNvPr id="13" name="Flowchart: Connector 12"/>
            <p:cNvSpPr/>
            <p:nvPr/>
          </p:nvSpPr>
          <p:spPr>
            <a:xfrm>
              <a:off x="9429750" y="31051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10039350" y="3448050"/>
              <a:ext cx="2533650" cy="1905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633701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28650" y="342900"/>
            <a:ext cx="554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270D71"/>
                </a:solidFill>
              </a:rPr>
              <a:t>How to reach us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104" y="712232"/>
            <a:ext cx="58878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 A simple and intuitive contact form that allows users to send messages to the </a:t>
            </a:r>
            <a:r>
              <a:rPr lang="en-US" dirty="0" err="1">
                <a:solidFill>
                  <a:srgbClr val="270D71"/>
                </a:solidFill>
              </a:rPr>
              <a:t>Ecocycle</a:t>
            </a:r>
            <a:r>
              <a:rPr lang="en-US" dirty="0">
                <a:solidFill>
                  <a:srgbClr val="270D71"/>
                </a:solidFill>
              </a:rPr>
              <a:t> </a:t>
            </a:r>
            <a:r>
              <a:rPr lang="en-US" dirty="0" smtClean="0">
                <a:solidFill>
                  <a:srgbClr val="270D71"/>
                </a:solidFill>
              </a:rPr>
              <a:t>team to a mail.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dirty="0">
              <a:solidFill>
                <a:srgbClr val="270D71"/>
              </a:solidFill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  Display the company's contact information to allow users to get in touch through different channels</a:t>
            </a:r>
            <a:r>
              <a:rPr lang="en-US" dirty="0" smtClean="0">
                <a:solidFill>
                  <a:srgbClr val="270D71"/>
                </a:solidFill>
              </a:rPr>
              <a:t>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dirty="0">
              <a:solidFill>
                <a:srgbClr val="270D71"/>
              </a:solidFill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270D71"/>
                </a:solidFill>
              </a:rPr>
              <a:t>  And also comes with a map merged that could take clients to the exact place of company reside.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04" y="3028615"/>
            <a:ext cx="10058400" cy="382938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5860" y="0"/>
            <a:ext cx="2395311" cy="4601217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grpSp>
        <p:nvGrpSpPr>
          <p:cNvPr id="11" name="Group 10"/>
          <p:cNvGrpSpPr/>
          <p:nvPr/>
        </p:nvGrpSpPr>
        <p:grpSpPr>
          <a:xfrm>
            <a:off x="-2120135" y="3144266"/>
            <a:ext cx="3162300" cy="685800"/>
            <a:chOff x="-361950" y="3105150"/>
            <a:chExt cx="3162300" cy="685800"/>
          </a:xfrm>
        </p:grpSpPr>
        <p:sp>
          <p:nvSpPr>
            <p:cNvPr id="12" name="Flowchart: Connector 11"/>
            <p:cNvSpPr/>
            <p:nvPr/>
          </p:nvSpPr>
          <p:spPr>
            <a:xfrm>
              <a:off x="2114550" y="31051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/>
            <p:cNvCxnSpPr/>
            <p:nvPr/>
          </p:nvCxnSpPr>
          <p:spPr>
            <a:xfrm flipV="1">
              <a:off x="-361950" y="3409950"/>
              <a:ext cx="2476500" cy="1905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5591629" y="5876925"/>
            <a:ext cx="685800" cy="1962150"/>
            <a:chOff x="5810250" y="4895850"/>
            <a:chExt cx="685800" cy="1962150"/>
          </a:xfrm>
        </p:grpSpPr>
        <p:sp>
          <p:nvSpPr>
            <p:cNvPr id="15" name="Flowchart: Connector 14"/>
            <p:cNvSpPr/>
            <p:nvPr/>
          </p:nvSpPr>
          <p:spPr>
            <a:xfrm>
              <a:off x="5810250" y="48958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6153150" y="5524500"/>
              <a:ext cx="19050" cy="1333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85908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28650" y="342900"/>
            <a:ext cx="554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70D71"/>
                </a:solidFill>
              </a:rPr>
              <a:t>Phase </a:t>
            </a:r>
            <a:r>
              <a:rPr lang="en-US" b="1" dirty="0" smtClean="0">
                <a:solidFill>
                  <a:srgbClr val="270D71"/>
                </a:solidFill>
              </a:rPr>
              <a:t>6: Use case diagram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00075" y="1614488"/>
            <a:ext cx="55721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Develop the USSD application in iterations, testing each functionality step by step.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 Integrate the system with banking services for transactions like balance enquiries, transfers and withdrawals and bill payments.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 Implement security protocols such as password for logging in and PIN authentication and encryption.</a:t>
            </a:r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611586" y="-939813"/>
            <a:ext cx="685800" cy="2305050"/>
            <a:chOff x="5848350" y="-381000"/>
            <a:chExt cx="685800" cy="2305050"/>
          </a:xfrm>
        </p:grpSpPr>
        <p:sp>
          <p:nvSpPr>
            <p:cNvPr id="5" name="Flowchart: Connector 4"/>
            <p:cNvSpPr/>
            <p:nvPr/>
          </p:nvSpPr>
          <p:spPr>
            <a:xfrm>
              <a:off x="5848350" y="12382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6172200" y="-381000"/>
              <a:ext cx="19050" cy="1714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5606143" y="5876925"/>
            <a:ext cx="685800" cy="1962150"/>
            <a:chOff x="5810250" y="4895850"/>
            <a:chExt cx="685800" cy="1962150"/>
          </a:xfrm>
        </p:grpSpPr>
        <p:sp>
          <p:nvSpPr>
            <p:cNvPr id="10" name="Flowchart: Connector 9"/>
            <p:cNvSpPr/>
            <p:nvPr/>
          </p:nvSpPr>
          <p:spPr>
            <a:xfrm>
              <a:off x="5810250" y="48958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6153150" y="5524500"/>
              <a:ext cx="19050" cy="1333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99689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28650" y="342900"/>
            <a:ext cx="554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70D71"/>
                </a:solidFill>
              </a:rPr>
              <a:t>Phase </a:t>
            </a:r>
            <a:r>
              <a:rPr lang="en-US" b="1" dirty="0" smtClean="0">
                <a:solidFill>
                  <a:srgbClr val="270D71"/>
                </a:solidFill>
              </a:rPr>
              <a:t>6: Maintenance and continuous improvement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00075" y="1614488"/>
            <a:ext cx="55721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Develop the USSD application in iterations, testing each functionality step by step.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 Integrate the system with banking services for transactions like balance enquiries, transfers and withdrawals and bill payments.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 Implement security protocols such as password for logging in and PIN authentication and encryption.</a:t>
            </a:r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626100" y="-939813"/>
            <a:ext cx="685800" cy="2305050"/>
            <a:chOff x="5848350" y="-381000"/>
            <a:chExt cx="685800" cy="2305050"/>
          </a:xfrm>
        </p:grpSpPr>
        <p:sp>
          <p:nvSpPr>
            <p:cNvPr id="5" name="Flowchart: Connector 4"/>
            <p:cNvSpPr/>
            <p:nvPr/>
          </p:nvSpPr>
          <p:spPr>
            <a:xfrm>
              <a:off x="5848350" y="12382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6172200" y="-381000"/>
              <a:ext cx="19050" cy="1714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597743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135158" y="1592826"/>
            <a:ext cx="7353300" cy="3687097"/>
            <a:chOff x="-135158" y="1592826"/>
            <a:chExt cx="7353300" cy="3687097"/>
          </a:xfrm>
        </p:grpSpPr>
        <p:sp>
          <p:nvSpPr>
            <p:cNvPr id="7" name="Rectangle 6"/>
            <p:cNvSpPr/>
            <p:nvPr/>
          </p:nvSpPr>
          <p:spPr>
            <a:xfrm>
              <a:off x="604684" y="1592826"/>
              <a:ext cx="2831690" cy="3687097"/>
            </a:xfrm>
            <a:prstGeom prst="rect">
              <a:avLst/>
            </a:prstGeom>
            <a:blipFill dpi="0" rotWithShape="1">
              <a:blip r:embed="rId2">
                <a:alphaModFix amt="50000"/>
              </a:blip>
              <a:srcRect/>
              <a:stretch>
                <a:fillRect/>
              </a:stretch>
            </a:blipFill>
            <a:effectLst>
              <a:outerShdw blurRad="50800" dist="50800" algn="ctr" rotWithShape="0">
                <a:srgbClr val="000000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-135158" y="2771167"/>
              <a:ext cx="7353300" cy="1200329"/>
            </a:xfrm>
            <a:prstGeom prst="rect">
              <a:avLst/>
            </a:prstGeom>
            <a:noFill/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7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r>
                <a:rPr lang="en-US" sz="48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ONCLUSION</a:t>
              </a:r>
              <a:endPara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181600" y="290286"/>
            <a:ext cx="642982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200000"/>
              <a:buFont typeface="Wingdings" panose="05000000000000000000" pitchFamily="2" charset="2"/>
              <a:buChar char="ü"/>
            </a:pPr>
            <a:r>
              <a:rPr lang="en-US" dirty="0" smtClean="0"/>
              <a:t>The </a:t>
            </a:r>
            <a:r>
              <a:rPr lang="en-US" dirty="0" err="1" smtClean="0"/>
              <a:t>Ecocyle</a:t>
            </a:r>
            <a:r>
              <a:rPr lang="en-US" dirty="0" smtClean="0"/>
              <a:t> website is designed to provide a comprehensive platform for promoting sustainable living and reducing environmental impact. Our mission is to deliver innovative eco-friendly solutions that cater to the diverse needs of our clients.</a:t>
            </a:r>
          </a:p>
          <a:p>
            <a:r>
              <a:rPr lang="en-US" dirty="0" smtClean="0"/>
              <a:t>      The website will serve as a central hub for showcasing our           services including;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1.Potable water supply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2.Water delivery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3.Water treatment solutions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4.Residential waste collection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5.Commencial waste collection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6.Industrail waste collection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7.Dumpster rentals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8.Consultation on water and waste management tips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9.General education and many more 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68316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2766064" y="0"/>
            <a:ext cx="8187686" cy="6858000"/>
          </a:xfrm>
          <a:custGeom>
            <a:avLst/>
            <a:gdLst/>
            <a:ahLst/>
            <a:cxnLst/>
            <a:rect l="l" t="t" r="r" b="b"/>
            <a:pathLst>
              <a:path w="8187686" h="6858000">
                <a:moveTo>
                  <a:pt x="2105174" y="2186315"/>
                </a:moveTo>
                <a:cubicBezTo>
                  <a:pt x="2054200" y="2186315"/>
                  <a:pt x="2013273" y="2204361"/>
                  <a:pt x="1982391" y="2240451"/>
                </a:cubicBezTo>
                <a:cubicBezTo>
                  <a:pt x="1951509" y="2276542"/>
                  <a:pt x="1936068" y="2336260"/>
                  <a:pt x="1936068" y="2419603"/>
                </a:cubicBezTo>
                <a:cubicBezTo>
                  <a:pt x="1936068" y="2502203"/>
                  <a:pt x="1951416" y="2561548"/>
                  <a:pt x="1982112" y="2597639"/>
                </a:cubicBezTo>
                <a:cubicBezTo>
                  <a:pt x="2012808" y="2633730"/>
                  <a:pt x="2054573" y="2651775"/>
                  <a:pt x="2107407" y="2651775"/>
                </a:cubicBezTo>
                <a:cubicBezTo>
                  <a:pt x="2161729" y="2651775"/>
                  <a:pt x="2203773" y="2634102"/>
                  <a:pt x="2233539" y="2598755"/>
                </a:cubicBezTo>
                <a:cubicBezTo>
                  <a:pt x="2263304" y="2563408"/>
                  <a:pt x="2278187" y="2499970"/>
                  <a:pt x="2278187" y="2408441"/>
                </a:cubicBezTo>
                <a:cubicBezTo>
                  <a:pt x="2278187" y="2331423"/>
                  <a:pt x="2262653" y="2275147"/>
                  <a:pt x="2231585" y="2239614"/>
                </a:cubicBezTo>
                <a:cubicBezTo>
                  <a:pt x="2200517" y="2204082"/>
                  <a:pt x="2158380" y="2186315"/>
                  <a:pt x="2105174" y="2186315"/>
                </a:cubicBezTo>
                <a:close/>
                <a:moveTo>
                  <a:pt x="6019800" y="2008838"/>
                </a:moveTo>
                <a:lnTo>
                  <a:pt x="6019800" y="2827020"/>
                </a:lnTo>
                <a:lnTo>
                  <a:pt x="6709618" y="2827020"/>
                </a:lnTo>
                <a:lnTo>
                  <a:pt x="6709618" y="2641729"/>
                </a:lnTo>
                <a:lnTo>
                  <a:pt x="6273180" y="2641729"/>
                </a:lnTo>
                <a:lnTo>
                  <a:pt x="6273180" y="2480437"/>
                </a:lnTo>
                <a:lnTo>
                  <a:pt x="6666644" y="2480437"/>
                </a:lnTo>
                <a:lnTo>
                  <a:pt x="6666644" y="2313563"/>
                </a:lnTo>
                <a:lnTo>
                  <a:pt x="6273180" y="2313563"/>
                </a:lnTo>
                <a:lnTo>
                  <a:pt x="6273180" y="2183525"/>
                </a:lnTo>
                <a:lnTo>
                  <a:pt x="6697340" y="2183525"/>
                </a:lnTo>
                <a:lnTo>
                  <a:pt x="6697340" y="2008838"/>
                </a:lnTo>
                <a:close/>
                <a:moveTo>
                  <a:pt x="5258359" y="2008838"/>
                </a:moveTo>
                <a:lnTo>
                  <a:pt x="5258359" y="2827020"/>
                </a:lnTo>
                <a:lnTo>
                  <a:pt x="5905761" y="2827020"/>
                </a:lnTo>
                <a:lnTo>
                  <a:pt x="5905761" y="2625544"/>
                </a:lnTo>
                <a:lnTo>
                  <a:pt x="5511180" y="2625544"/>
                </a:lnTo>
                <a:lnTo>
                  <a:pt x="5511180" y="2008838"/>
                </a:lnTo>
                <a:close/>
                <a:moveTo>
                  <a:pt x="3470784" y="2008838"/>
                </a:moveTo>
                <a:lnTo>
                  <a:pt x="3789462" y="2484343"/>
                </a:lnTo>
                <a:lnTo>
                  <a:pt x="3789462" y="2827020"/>
                </a:lnTo>
                <a:lnTo>
                  <a:pt x="4042842" y="2827020"/>
                </a:lnTo>
                <a:lnTo>
                  <a:pt x="4042842" y="2484343"/>
                </a:lnTo>
                <a:lnTo>
                  <a:pt x="4360962" y="2008838"/>
                </a:lnTo>
                <a:lnTo>
                  <a:pt x="4081639" y="2008838"/>
                </a:lnTo>
                <a:lnTo>
                  <a:pt x="3916457" y="2284856"/>
                </a:lnTo>
                <a:lnTo>
                  <a:pt x="3751616" y="2008838"/>
                </a:lnTo>
                <a:close/>
                <a:moveTo>
                  <a:pt x="0" y="2008838"/>
                </a:moveTo>
                <a:lnTo>
                  <a:pt x="677540" y="2008838"/>
                </a:lnTo>
                <a:lnTo>
                  <a:pt x="677540" y="2183525"/>
                </a:lnTo>
                <a:lnTo>
                  <a:pt x="253380" y="2183525"/>
                </a:lnTo>
                <a:lnTo>
                  <a:pt x="253380" y="2313563"/>
                </a:lnTo>
                <a:lnTo>
                  <a:pt x="646844" y="2313563"/>
                </a:lnTo>
                <a:lnTo>
                  <a:pt x="646844" y="2480437"/>
                </a:lnTo>
                <a:lnTo>
                  <a:pt x="253380" y="2480437"/>
                </a:lnTo>
                <a:lnTo>
                  <a:pt x="253380" y="2641729"/>
                </a:lnTo>
                <a:lnTo>
                  <a:pt x="689819" y="2641729"/>
                </a:lnTo>
                <a:lnTo>
                  <a:pt x="689819" y="2827020"/>
                </a:lnTo>
                <a:lnTo>
                  <a:pt x="0" y="2827020"/>
                </a:lnTo>
                <a:close/>
                <a:moveTo>
                  <a:pt x="4756510" y="1994885"/>
                </a:moveTo>
                <a:cubicBezTo>
                  <a:pt x="4624797" y="1994885"/>
                  <a:pt x="4522943" y="2031231"/>
                  <a:pt x="4450947" y="2103925"/>
                </a:cubicBezTo>
                <a:cubicBezTo>
                  <a:pt x="4378952" y="2176618"/>
                  <a:pt x="4342954" y="2280635"/>
                  <a:pt x="4342954" y="2415976"/>
                </a:cubicBezTo>
                <a:cubicBezTo>
                  <a:pt x="4342954" y="2517487"/>
                  <a:pt x="4363418" y="2600777"/>
                  <a:pt x="4404346" y="2665846"/>
                </a:cubicBezTo>
                <a:cubicBezTo>
                  <a:pt x="4445273" y="2730914"/>
                  <a:pt x="4493921" y="2776369"/>
                  <a:pt x="4550290" y="2802211"/>
                </a:cubicBezTo>
                <a:cubicBezTo>
                  <a:pt x="4606658" y="2828052"/>
                  <a:pt x="4679306" y="2840973"/>
                  <a:pt x="4768230" y="2840973"/>
                </a:cubicBezTo>
                <a:cubicBezTo>
                  <a:pt x="4841528" y="2840973"/>
                  <a:pt x="4901897" y="2830369"/>
                  <a:pt x="4949336" y="2809161"/>
                </a:cubicBezTo>
                <a:cubicBezTo>
                  <a:pt x="4996775" y="2787953"/>
                  <a:pt x="5036493" y="2756513"/>
                  <a:pt x="5068491" y="2714841"/>
                </a:cubicBezTo>
                <a:cubicBezTo>
                  <a:pt x="5100489" y="2673169"/>
                  <a:pt x="5123930" y="2621265"/>
                  <a:pt x="5138812" y="2559130"/>
                </a:cubicBezTo>
                <a:lnTo>
                  <a:pt x="4917245" y="2492157"/>
                </a:lnTo>
                <a:cubicBezTo>
                  <a:pt x="4906082" y="2543875"/>
                  <a:pt x="4888130" y="2583314"/>
                  <a:pt x="4863387" y="2610475"/>
                </a:cubicBezTo>
                <a:cubicBezTo>
                  <a:pt x="4838645" y="2637636"/>
                  <a:pt x="4802089" y="2651217"/>
                  <a:pt x="4753719" y="2651217"/>
                </a:cubicBezTo>
                <a:cubicBezTo>
                  <a:pt x="4703862" y="2651217"/>
                  <a:pt x="4665167" y="2634401"/>
                  <a:pt x="4637633" y="2600769"/>
                </a:cubicBezTo>
                <a:cubicBezTo>
                  <a:pt x="4610101" y="2567138"/>
                  <a:pt x="4596333" y="2504982"/>
                  <a:pt x="4596333" y="2414301"/>
                </a:cubicBezTo>
                <a:cubicBezTo>
                  <a:pt x="4596333" y="2341096"/>
                  <a:pt x="4607868" y="2287399"/>
                  <a:pt x="4630936" y="2253209"/>
                </a:cubicBezTo>
                <a:cubicBezTo>
                  <a:pt x="4661446" y="2207125"/>
                  <a:pt x="4705351" y="2184083"/>
                  <a:pt x="4762649" y="2184083"/>
                </a:cubicBezTo>
                <a:cubicBezTo>
                  <a:pt x="4787950" y="2184083"/>
                  <a:pt x="4810832" y="2189292"/>
                  <a:pt x="4831296" y="2199710"/>
                </a:cubicBezTo>
                <a:cubicBezTo>
                  <a:pt x="4851760" y="2210128"/>
                  <a:pt x="4869061" y="2225010"/>
                  <a:pt x="4883200" y="2244358"/>
                </a:cubicBezTo>
                <a:cubicBezTo>
                  <a:pt x="4891758" y="2255892"/>
                  <a:pt x="4899943" y="2274124"/>
                  <a:pt x="4907757" y="2299052"/>
                </a:cubicBezTo>
                <a:lnTo>
                  <a:pt x="5130999" y="2249381"/>
                </a:lnTo>
                <a:cubicBezTo>
                  <a:pt x="5102350" y="2163061"/>
                  <a:pt x="5058538" y="2099065"/>
                  <a:pt x="4999565" y="2057393"/>
                </a:cubicBezTo>
                <a:cubicBezTo>
                  <a:pt x="4940592" y="2015721"/>
                  <a:pt x="4859574" y="1994885"/>
                  <a:pt x="4756510" y="1994885"/>
                </a:cubicBezTo>
                <a:close/>
                <a:moveTo>
                  <a:pt x="3051535" y="1994885"/>
                </a:moveTo>
                <a:cubicBezTo>
                  <a:pt x="2919822" y="1994885"/>
                  <a:pt x="2817968" y="2031231"/>
                  <a:pt x="2745972" y="2103925"/>
                </a:cubicBezTo>
                <a:cubicBezTo>
                  <a:pt x="2673977" y="2176618"/>
                  <a:pt x="2637979" y="2280635"/>
                  <a:pt x="2637979" y="2415976"/>
                </a:cubicBezTo>
                <a:cubicBezTo>
                  <a:pt x="2637979" y="2517487"/>
                  <a:pt x="2658443" y="2600777"/>
                  <a:pt x="2699371" y="2665846"/>
                </a:cubicBezTo>
                <a:cubicBezTo>
                  <a:pt x="2740298" y="2730914"/>
                  <a:pt x="2788947" y="2776369"/>
                  <a:pt x="2845315" y="2802211"/>
                </a:cubicBezTo>
                <a:cubicBezTo>
                  <a:pt x="2901684" y="2828052"/>
                  <a:pt x="2974331" y="2840973"/>
                  <a:pt x="3063255" y="2840973"/>
                </a:cubicBezTo>
                <a:cubicBezTo>
                  <a:pt x="3136553" y="2840973"/>
                  <a:pt x="3196922" y="2830369"/>
                  <a:pt x="3244361" y="2809161"/>
                </a:cubicBezTo>
                <a:cubicBezTo>
                  <a:pt x="3291799" y="2787953"/>
                  <a:pt x="3331518" y="2756513"/>
                  <a:pt x="3363516" y="2714841"/>
                </a:cubicBezTo>
                <a:cubicBezTo>
                  <a:pt x="3395514" y="2673169"/>
                  <a:pt x="3418955" y="2621265"/>
                  <a:pt x="3433837" y="2559130"/>
                </a:cubicBezTo>
                <a:lnTo>
                  <a:pt x="3212269" y="2492157"/>
                </a:lnTo>
                <a:cubicBezTo>
                  <a:pt x="3201107" y="2543875"/>
                  <a:pt x="3183155" y="2583314"/>
                  <a:pt x="3158412" y="2610475"/>
                </a:cubicBezTo>
                <a:cubicBezTo>
                  <a:pt x="3133670" y="2637636"/>
                  <a:pt x="3097114" y="2651217"/>
                  <a:pt x="3048745" y="2651217"/>
                </a:cubicBezTo>
                <a:cubicBezTo>
                  <a:pt x="2998887" y="2651217"/>
                  <a:pt x="2960192" y="2634401"/>
                  <a:pt x="2932659" y="2600769"/>
                </a:cubicBezTo>
                <a:cubicBezTo>
                  <a:pt x="2905125" y="2567138"/>
                  <a:pt x="2891359" y="2504982"/>
                  <a:pt x="2891359" y="2414301"/>
                </a:cubicBezTo>
                <a:cubicBezTo>
                  <a:pt x="2891359" y="2341096"/>
                  <a:pt x="2902893" y="2287399"/>
                  <a:pt x="2925961" y="2253209"/>
                </a:cubicBezTo>
                <a:cubicBezTo>
                  <a:pt x="2956471" y="2207125"/>
                  <a:pt x="3000375" y="2184083"/>
                  <a:pt x="3057674" y="2184083"/>
                </a:cubicBezTo>
                <a:cubicBezTo>
                  <a:pt x="3082975" y="2184083"/>
                  <a:pt x="3105857" y="2189292"/>
                  <a:pt x="3126321" y="2199710"/>
                </a:cubicBezTo>
                <a:cubicBezTo>
                  <a:pt x="3146785" y="2210128"/>
                  <a:pt x="3164086" y="2225010"/>
                  <a:pt x="3178225" y="2244358"/>
                </a:cubicBezTo>
                <a:cubicBezTo>
                  <a:pt x="3186783" y="2255892"/>
                  <a:pt x="3194968" y="2274124"/>
                  <a:pt x="3202782" y="2299052"/>
                </a:cubicBezTo>
                <a:lnTo>
                  <a:pt x="3426024" y="2249381"/>
                </a:lnTo>
                <a:cubicBezTo>
                  <a:pt x="3397374" y="2163061"/>
                  <a:pt x="3353563" y="2099065"/>
                  <a:pt x="3294590" y="2057393"/>
                </a:cubicBezTo>
                <a:cubicBezTo>
                  <a:pt x="3235617" y="2015721"/>
                  <a:pt x="3154599" y="1994885"/>
                  <a:pt x="3051535" y="1994885"/>
                </a:cubicBezTo>
                <a:close/>
                <a:moveTo>
                  <a:pt x="2105732" y="1994885"/>
                </a:moveTo>
                <a:cubicBezTo>
                  <a:pt x="2241910" y="1994885"/>
                  <a:pt x="2346834" y="2031441"/>
                  <a:pt x="2420504" y="2104553"/>
                </a:cubicBezTo>
                <a:cubicBezTo>
                  <a:pt x="2494174" y="2177664"/>
                  <a:pt x="2531009" y="2280077"/>
                  <a:pt x="2531009" y="2411790"/>
                </a:cubicBezTo>
                <a:cubicBezTo>
                  <a:pt x="2531009" y="2507412"/>
                  <a:pt x="2514917" y="2585826"/>
                  <a:pt x="2482733" y="2647031"/>
                </a:cubicBezTo>
                <a:cubicBezTo>
                  <a:pt x="2450549" y="2708237"/>
                  <a:pt x="2404040" y="2755862"/>
                  <a:pt x="2343206" y="2789906"/>
                </a:cubicBezTo>
                <a:cubicBezTo>
                  <a:pt x="2282373" y="2823951"/>
                  <a:pt x="2206563" y="2840973"/>
                  <a:pt x="2115778" y="2840973"/>
                </a:cubicBezTo>
                <a:cubicBezTo>
                  <a:pt x="2023505" y="2840973"/>
                  <a:pt x="1947137" y="2826276"/>
                  <a:pt x="1886676" y="2796883"/>
                </a:cubicBezTo>
                <a:cubicBezTo>
                  <a:pt x="1826215" y="2767489"/>
                  <a:pt x="1777194" y="2720980"/>
                  <a:pt x="1739615" y="2657356"/>
                </a:cubicBezTo>
                <a:cubicBezTo>
                  <a:pt x="1702036" y="2593732"/>
                  <a:pt x="1683246" y="2514109"/>
                  <a:pt x="1683246" y="2418487"/>
                </a:cubicBezTo>
                <a:cubicBezTo>
                  <a:pt x="1683246" y="2284914"/>
                  <a:pt x="1720454" y="2180920"/>
                  <a:pt x="1794867" y="2106506"/>
                </a:cubicBezTo>
                <a:cubicBezTo>
                  <a:pt x="1869282" y="2032092"/>
                  <a:pt x="1972903" y="1994885"/>
                  <a:pt x="2105732" y="1994885"/>
                </a:cubicBezTo>
                <a:close/>
                <a:moveTo>
                  <a:pt x="1213210" y="1994885"/>
                </a:moveTo>
                <a:cubicBezTo>
                  <a:pt x="1316273" y="1994885"/>
                  <a:pt x="1397292" y="2015721"/>
                  <a:pt x="1456265" y="2057393"/>
                </a:cubicBezTo>
                <a:cubicBezTo>
                  <a:pt x="1515238" y="2099065"/>
                  <a:pt x="1559050" y="2163061"/>
                  <a:pt x="1587699" y="2249381"/>
                </a:cubicBezTo>
                <a:lnTo>
                  <a:pt x="1364456" y="2299052"/>
                </a:lnTo>
                <a:cubicBezTo>
                  <a:pt x="1356643" y="2274124"/>
                  <a:pt x="1348458" y="2255892"/>
                  <a:pt x="1339900" y="2244358"/>
                </a:cubicBezTo>
                <a:cubicBezTo>
                  <a:pt x="1325761" y="2225010"/>
                  <a:pt x="1308460" y="2210128"/>
                  <a:pt x="1287996" y="2199710"/>
                </a:cubicBezTo>
                <a:cubicBezTo>
                  <a:pt x="1267532" y="2189292"/>
                  <a:pt x="1244650" y="2184083"/>
                  <a:pt x="1219349" y="2184083"/>
                </a:cubicBezTo>
                <a:cubicBezTo>
                  <a:pt x="1162050" y="2184083"/>
                  <a:pt x="1118146" y="2207125"/>
                  <a:pt x="1087636" y="2253209"/>
                </a:cubicBezTo>
                <a:cubicBezTo>
                  <a:pt x="1064568" y="2287399"/>
                  <a:pt x="1053034" y="2341096"/>
                  <a:pt x="1053034" y="2414301"/>
                </a:cubicBezTo>
                <a:cubicBezTo>
                  <a:pt x="1053034" y="2504982"/>
                  <a:pt x="1066800" y="2567138"/>
                  <a:pt x="1094334" y="2600769"/>
                </a:cubicBezTo>
                <a:cubicBezTo>
                  <a:pt x="1121867" y="2634401"/>
                  <a:pt x="1160562" y="2651217"/>
                  <a:pt x="1210419" y="2651217"/>
                </a:cubicBezTo>
                <a:cubicBezTo>
                  <a:pt x="1258788" y="2651217"/>
                  <a:pt x="1295345" y="2637636"/>
                  <a:pt x="1320087" y="2610475"/>
                </a:cubicBezTo>
                <a:cubicBezTo>
                  <a:pt x="1344830" y="2583314"/>
                  <a:pt x="1362782" y="2543875"/>
                  <a:pt x="1373944" y="2492157"/>
                </a:cubicBezTo>
                <a:lnTo>
                  <a:pt x="1595512" y="2559130"/>
                </a:lnTo>
                <a:cubicBezTo>
                  <a:pt x="1580630" y="2621265"/>
                  <a:pt x="1557189" y="2673169"/>
                  <a:pt x="1525191" y="2714841"/>
                </a:cubicBezTo>
                <a:cubicBezTo>
                  <a:pt x="1493193" y="2756513"/>
                  <a:pt x="1453474" y="2787953"/>
                  <a:pt x="1406035" y="2809161"/>
                </a:cubicBezTo>
                <a:cubicBezTo>
                  <a:pt x="1358596" y="2830369"/>
                  <a:pt x="1298228" y="2840973"/>
                  <a:pt x="1224930" y="2840973"/>
                </a:cubicBezTo>
                <a:cubicBezTo>
                  <a:pt x="1136006" y="2840973"/>
                  <a:pt x="1063359" y="2828052"/>
                  <a:pt x="1006990" y="2802211"/>
                </a:cubicBezTo>
                <a:cubicBezTo>
                  <a:pt x="950622" y="2776369"/>
                  <a:pt x="901973" y="2730914"/>
                  <a:pt x="861046" y="2665846"/>
                </a:cubicBezTo>
                <a:cubicBezTo>
                  <a:pt x="820118" y="2600777"/>
                  <a:pt x="799654" y="2517487"/>
                  <a:pt x="799654" y="2415976"/>
                </a:cubicBezTo>
                <a:cubicBezTo>
                  <a:pt x="799654" y="2280635"/>
                  <a:pt x="835652" y="2176618"/>
                  <a:pt x="907647" y="2103925"/>
                </a:cubicBezTo>
                <a:cubicBezTo>
                  <a:pt x="979643" y="2031231"/>
                  <a:pt x="1081497" y="1994885"/>
                  <a:pt x="1213210" y="1994885"/>
                </a:cubicBezTo>
                <a:close/>
                <a:moveTo>
                  <a:pt x="3172774" y="0"/>
                </a:moveTo>
                <a:lnTo>
                  <a:pt x="8187686" y="0"/>
                </a:lnTo>
                <a:lnTo>
                  <a:pt x="6516049" y="6858000"/>
                </a:lnTo>
                <a:lnTo>
                  <a:pt x="1501136" y="6858000"/>
                </a:lnTo>
                <a:close/>
              </a:path>
            </a:pathLst>
          </a:custGeom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419350" y="3638550"/>
            <a:ext cx="7334250" cy="1692771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Quenching Thirst, Preserving Tomorrow</a:t>
            </a:r>
          </a:p>
          <a:p>
            <a:pPr algn="ctr"/>
            <a:r>
              <a:rPr lang="en-US" sz="2400" dirty="0"/>
              <a:t>Providing sustainable water supply and waste management solutions to safeguard the environment and promote a healthier future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324850" y="400050"/>
            <a:ext cx="2819400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TAKYI PRINCE KOBINA</a:t>
            </a:r>
            <a:endParaRPr lang="en-US" sz="2000" b="1" dirty="0"/>
          </a:p>
        </p:txBody>
      </p:sp>
      <p:sp>
        <p:nvSpPr>
          <p:cNvPr id="9" name="Right Arrow 8"/>
          <p:cNvSpPr/>
          <p:nvPr/>
        </p:nvSpPr>
        <p:spPr>
          <a:xfrm>
            <a:off x="10706100" y="2952750"/>
            <a:ext cx="1200150" cy="914400"/>
          </a:xfrm>
          <a:prstGeom prst="rightArrow">
            <a:avLst/>
          </a:prstGeom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37753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3853" y="332006"/>
            <a:ext cx="12178147" cy="5914231"/>
            <a:chOff x="13853" y="332006"/>
            <a:chExt cx="12178147" cy="5914231"/>
          </a:xfrm>
        </p:grpSpPr>
        <p:sp useBgFill="1">
          <p:nvSpPr>
            <p:cNvPr id="2" name="Title 1">
              <a:extLst>
                <a:ext uri="{FF2B5EF4-FFF2-40B4-BE49-F238E27FC236}">
                  <a16:creationId xmlns:a16="http://schemas.microsoft.com/office/drawing/2014/main" xmlns="" id="{EB7B1582-3EF5-59AD-5060-084F199F5A2D}"/>
                </a:ext>
              </a:extLst>
            </p:cNvPr>
            <p:cNvSpPr txBox="1">
              <a:spLocks/>
            </p:cNvSpPr>
            <p:nvPr/>
          </p:nvSpPr>
          <p:spPr>
            <a:xfrm>
              <a:off x="3588334" y="332006"/>
              <a:ext cx="5029200" cy="1100797"/>
            </a:xfrm>
            <a:prstGeom prst="rect">
              <a:avLst/>
            </a:prstGeom>
            <a:effectLst/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 smtClean="0">
                  <a:solidFill>
                    <a:schemeClr val="accent1">
                      <a:lumMod val="75000"/>
                    </a:schemeClr>
                  </a:solidFill>
                  <a:latin typeface="Leelawadee" panose="020B0502040204020203" pitchFamily="34" charset="-34"/>
                  <a:cs typeface="Leelawadee" panose="020B0502040204020203" pitchFamily="34" charset="-34"/>
                </a:rPr>
                <a:t>PROJECT OUTLINE</a:t>
              </a:r>
              <a:endParaRPr lang="en-US" sz="4000" b="1" dirty="0">
                <a:solidFill>
                  <a:schemeClr val="accent1">
                    <a:lumMod val="7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endParaRPr>
            </a:p>
          </p:txBody>
        </p:sp>
        <p:sp>
          <p:nvSpPr>
            <p:cNvPr id="3" name="Content Placeholder 26">
              <a:extLst>
                <a:ext uri="{FF2B5EF4-FFF2-40B4-BE49-F238E27FC236}">
                  <a16:creationId xmlns:a16="http://schemas.microsoft.com/office/drawing/2014/main" xmlns="" id="{1FF006BA-9C4F-0386-A256-EFA4B4DD7A43}"/>
                </a:ext>
              </a:extLst>
            </p:cNvPr>
            <p:cNvSpPr txBox="1">
              <a:spLocks/>
            </p:cNvSpPr>
            <p:nvPr/>
          </p:nvSpPr>
          <p:spPr>
            <a:xfrm>
              <a:off x="2152357" y="1505693"/>
              <a:ext cx="9201443" cy="4740544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1">
                  <a:lumMod val="40000"/>
                  <a:lumOff val="60000"/>
                  <a:alpha val="40000"/>
                </a:schemeClr>
              </a:glow>
            </a:effectLst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buSzPct val="200000"/>
                <a:buFont typeface="Wingdings" panose="05000000000000000000" pitchFamily="2" charset="2"/>
                <a:buChar char="ü"/>
              </a:pPr>
              <a:r>
                <a:rPr lang="en-US" b="1" dirty="0" smtClean="0">
                  <a:solidFill>
                    <a:srgbClr val="270D71"/>
                  </a:solidFill>
                </a:rPr>
                <a:t>     </a:t>
              </a:r>
              <a:r>
                <a:rPr lang="en-US" dirty="0" smtClean="0">
                  <a:solidFill>
                    <a:srgbClr val="270D71"/>
                  </a:solidFill>
                </a:rPr>
                <a:t>Introduction.</a:t>
              </a:r>
            </a:p>
            <a:p>
              <a:pPr>
                <a:lnSpc>
                  <a:spcPct val="150000"/>
                </a:lnSpc>
                <a:buSzPct val="200000"/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srgbClr val="270D71"/>
                  </a:solidFill>
                </a:rPr>
                <a:t>     Statement of Problem.</a:t>
              </a:r>
            </a:p>
            <a:p>
              <a:pPr>
                <a:lnSpc>
                  <a:spcPct val="150000"/>
                </a:lnSpc>
                <a:buSzPct val="200000"/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srgbClr val="270D71"/>
                  </a:solidFill>
                </a:rPr>
                <a:t>     Research Aims and Objectives.</a:t>
              </a:r>
            </a:p>
            <a:p>
              <a:pPr>
                <a:lnSpc>
                  <a:spcPct val="150000"/>
                </a:lnSpc>
                <a:buSzPct val="200000"/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srgbClr val="270D71"/>
                  </a:solidFill>
                </a:rPr>
                <a:t>     Limitation of project.</a:t>
              </a:r>
            </a:p>
            <a:p>
              <a:pPr>
                <a:lnSpc>
                  <a:spcPct val="150000"/>
                </a:lnSpc>
                <a:buSzPct val="200000"/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srgbClr val="270D71"/>
                  </a:solidFill>
                </a:rPr>
                <a:t>     Project Methodology.</a:t>
              </a:r>
            </a:p>
            <a:p>
              <a:pPr>
                <a:lnSpc>
                  <a:spcPct val="150000"/>
                </a:lnSpc>
                <a:buSzPct val="200000"/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srgbClr val="270D71"/>
                  </a:solidFill>
                </a:rPr>
                <a:t>     Conclusion.</a:t>
              </a:r>
            </a:p>
            <a:p>
              <a:pPr marL="0" indent="0">
                <a:buFont typeface="Arial" panose="020B0604020202020204" pitchFamily="34" charset="0"/>
                <a:buNone/>
              </a:pPr>
              <a:endParaRPr lang="en-US" dirty="0"/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xmlns="" id="{C5513F8A-73B4-2BDA-36A3-B1F06A0E1A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853" y="660904"/>
              <a:ext cx="3255820" cy="16448"/>
            </a:xfrm>
            <a:prstGeom prst="line">
              <a:avLst/>
            </a:prstGeom>
            <a:ln w="28575">
              <a:solidFill>
                <a:schemeClr val="accent1">
                  <a:lumMod val="40000"/>
                  <a:lumOff val="60000"/>
                  <a:alpha val="99000"/>
                </a:schemeClr>
              </a:solidFill>
              <a:tailEnd type="oval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C3ED1180-B2F5-963A-CCDF-AD3E8F5DA63E}"/>
                </a:ext>
              </a:extLst>
            </p:cNvPr>
            <p:cNvCxnSpPr>
              <a:cxnSpLocks/>
            </p:cNvCxnSpPr>
            <p:nvPr/>
          </p:nvCxnSpPr>
          <p:spPr>
            <a:xfrm>
              <a:off x="8595360" y="674760"/>
              <a:ext cx="3596640" cy="0"/>
            </a:xfrm>
            <a:prstGeom prst="line">
              <a:avLst/>
            </a:prstGeom>
            <a:ln w="28575">
              <a:solidFill>
                <a:schemeClr val="accent1">
                  <a:lumMod val="40000"/>
                  <a:lumOff val="60000"/>
                </a:schemeClr>
              </a:solidFill>
              <a:headEnd type="oval" w="lg" len="lg"/>
              <a:tailEnd type="none" w="lg" len="lg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9673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810250" y="5940874"/>
            <a:ext cx="685800" cy="1962150"/>
            <a:chOff x="5810250" y="4895850"/>
            <a:chExt cx="685800" cy="1962150"/>
          </a:xfrm>
        </p:grpSpPr>
        <p:sp>
          <p:nvSpPr>
            <p:cNvPr id="4" name="Flowchart: Connector 3"/>
            <p:cNvSpPr/>
            <p:nvPr/>
          </p:nvSpPr>
          <p:spPr>
            <a:xfrm>
              <a:off x="5810250" y="48958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53150" y="5524500"/>
              <a:ext cx="19050" cy="1333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-253145" y="1623551"/>
            <a:ext cx="7353300" cy="3687097"/>
            <a:chOff x="-135158" y="1592826"/>
            <a:chExt cx="7353300" cy="3687097"/>
          </a:xfrm>
        </p:grpSpPr>
        <p:sp>
          <p:nvSpPr>
            <p:cNvPr id="2" name="TextBox 1"/>
            <p:cNvSpPr txBox="1"/>
            <p:nvPr/>
          </p:nvSpPr>
          <p:spPr>
            <a:xfrm>
              <a:off x="-135158" y="2771167"/>
              <a:ext cx="7353300" cy="1200329"/>
            </a:xfrm>
            <a:prstGeom prst="rect">
              <a:avLst/>
            </a:prstGeom>
            <a:noFill/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7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r>
                <a:rPr lang="en-US" sz="48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NTRODUCTION</a:t>
              </a:r>
              <a:endPara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04684" y="1592826"/>
              <a:ext cx="2831690" cy="3687097"/>
            </a:xfrm>
            <a:prstGeom prst="rect">
              <a:avLst/>
            </a:prstGeom>
            <a:blipFill dpi="0" rotWithShape="1">
              <a:blip r:embed="rId2">
                <a:alphaModFix amt="50000"/>
              </a:blip>
              <a:srcRect/>
              <a:stretch>
                <a:fillRect/>
              </a:stretch>
            </a:blipFill>
            <a:effectLst>
              <a:outerShdw blurRad="50800" dist="50800" algn="ctr" rotWithShape="0">
                <a:srgbClr val="000000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153025" y="1"/>
            <a:ext cx="684847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200000"/>
            </a:pPr>
            <a:r>
              <a:rPr lang="en-US" dirty="0" smtClean="0"/>
              <a:t>The </a:t>
            </a:r>
            <a:r>
              <a:rPr lang="en-US" dirty="0" err="1" smtClean="0"/>
              <a:t>Ecocycle</a:t>
            </a:r>
            <a:r>
              <a:rPr lang="en-US" dirty="0" smtClean="0"/>
              <a:t> website is designed to provide a comprehensive platform for promoting sustainable living and reducing environmental impact. Our mission is to deliver innovative eco-friendly solutions that cater to the diverse needs of our clients.</a:t>
            </a:r>
          </a:p>
          <a:p>
            <a:r>
              <a:rPr lang="en-US" dirty="0" smtClean="0"/>
              <a:t>      The website will serve as a central hub for showcasing our           services including;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Potable water supply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Water </a:t>
            </a:r>
            <a:r>
              <a:rPr lang="en-US" dirty="0" smtClean="0"/>
              <a:t>delivery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Water treatment </a:t>
            </a:r>
            <a:r>
              <a:rPr lang="en-US" dirty="0" smtClean="0"/>
              <a:t>solutions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Residential waste </a:t>
            </a:r>
            <a:r>
              <a:rPr lang="en-US" dirty="0" smtClean="0"/>
              <a:t>collection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Commercial waste </a:t>
            </a:r>
            <a:r>
              <a:rPr lang="en-US" dirty="0" smtClean="0"/>
              <a:t>collection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Industrial waste </a:t>
            </a:r>
            <a:r>
              <a:rPr lang="en-US" dirty="0" smtClean="0"/>
              <a:t>collection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Dumpster </a:t>
            </a:r>
            <a:r>
              <a:rPr lang="en-US" dirty="0" smtClean="0"/>
              <a:t>rentals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Consultation on water and waste management </a:t>
            </a:r>
            <a:r>
              <a:rPr lang="en-US" dirty="0" smtClean="0"/>
              <a:t>tips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General education and many more 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5244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5804574" y="-1266366"/>
            <a:ext cx="685800" cy="2305050"/>
            <a:chOff x="5848350" y="-381000"/>
            <a:chExt cx="685800" cy="2305050"/>
          </a:xfrm>
        </p:grpSpPr>
        <p:sp>
          <p:nvSpPr>
            <p:cNvPr id="4" name="Flowchart: Connector 3"/>
            <p:cNvSpPr/>
            <p:nvPr/>
          </p:nvSpPr>
          <p:spPr>
            <a:xfrm>
              <a:off x="5848350" y="12382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72200" y="-381000"/>
              <a:ext cx="19050" cy="1714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10988218" y="3090402"/>
            <a:ext cx="3295650" cy="685800"/>
            <a:chOff x="9391650" y="3124200"/>
            <a:chExt cx="3295650" cy="685800"/>
          </a:xfrm>
        </p:grpSpPr>
        <p:sp>
          <p:nvSpPr>
            <p:cNvPr id="7" name="Flowchart: Connector 6"/>
            <p:cNvSpPr/>
            <p:nvPr/>
          </p:nvSpPr>
          <p:spPr>
            <a:xfrm>
              <a:off x="9391650" y="312420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0077450" y="3448050"/>
              <a:ext cx="26098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24498" y="1592826"/>
            <a:ext cx="7353300" cy="3687097"/>
            <a:chOff x="-106130" y="1592826"/>
            <a:chExt cx="7353300" cy="3687097"/>
          </a:xfrm>
        </p:grpSpPr>
        <p:sp>
          <p:nvSpPr>
            <p:cNvPr id="13" name="TextBox 12"/>
            <p:cNvSpPr txBox="1"/>
            <p:nvPr/>
          </p:nvSpPr>
          <p:spPr>
            <a:xfrm>
              <a:off x="-106130" y="2263167"/>
              <a:ext cx="7353300" cy="2308324"/>
            </a:xfrm>
            <a:prstGeom prst="rect">
              <a:avLst/>
            </a:prstGeom>
            <a:noFill/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7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r>
                <a:rPr lang="en-US" sz="48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ROBLEMS </a:t>
              </a:r>
              <a:r>
                <a:rPr lang="en-US" sz="7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</a:t>
              </a:r>
              <a:r>
                <a:rPr lang="en-US" sz="4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TATEMENT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04684" y="1592826"/>
              <a:ext cx="2831690" cy="3687097"/>
            </a:xfrm>
            <a:prstGeom prst="rect">
              <a:avLst/>
            </a:prstGeom>
            <a:blipFill dpi="0" rotWithShape="1">
              <a:blip r:embed="rId2">
                <a:alphaModFix amt="50000"/>
              </a:blip>
              <a:srcRect/>
              <a:stretch>
                <a:fillRect/>
              </a:stretch>
            </a:blipFill>
            <a:effectLst>
              <a:outerShdw blurRad="50800" dist="50800" algn="ctr" rotWithShape="0">
                <a:srgbClr val="000000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679920" y="891223"/>
            <a:ext cx="647790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Problems like: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Lack of access to clean water.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Inadequate waste management.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Environmental pollution.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Slums in rural and urban centers.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Health risk associated with poor management and many more.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current lack of awareness and accessibility to eco-friendly solutions has led to increased environmental degradation and waste management issues. Our target audience faces challenges in finding reliable and sustainable services that meet their needs.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Ecocycle</a:t>
            </a:r>
            <a:r>
              <a:rPr lang="en-US" dirty="0" smtClean="0"/>
              <a:t> website aims to address these problems by providing a user-friendly platform for accessing our services and promoting sustainable practices.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566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3196" y="-339062"/>
            <a:ext cx="114073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ESEACH AIMS AND</a:t>
            </a:r>
            <a:r>
              <a:rPr lang="en-US" sz="9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</a:t>
            </a: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BJECTIVES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-1682294" y="3135106"/>
            <a:ext cx="3162300" cy="685800"/>
            <a:chOff x="-361950" y="3134646"/>
            <a:chExt cx="3162300" cy="685800"/>
          </a:xfrm>
        </p:grpSpPr>
        <p:sp>
          <p:nvSpPr>
            <p:cNvPr id="7" name="Flowchart: Connector 6"/>
            <p:cNvSpPr/>
            <p:nvPr/>
          </p:nvSpPr>
          <p:spPr>
            <a:xfrm>
              <a:off x="2114550" y="3134646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-361950" y="3409950"/>
              <a:ext cx="2476500" cy="1905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10721518" y="3067050"/>
            <a:ext cx="3143250" cy="685800"/>
            <a:chOff x="9429750" y="3105150"/>
            <a:chExt cx="3143250" cy="685800"/>
          </a:xfrm>
        </p:grpSpPr>
        <p:sp>
          <p:nvSpPr>
            <p:cNvPr id="4" name="Flowchart: Connector 3"/>
            <p:cNvSpPr/>
            <p:nvPr/>
          </p:nvSpPr>
          <p:spPr>
            <a:xfrm>
              <a:off x="9429750" y="31051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10039350" y="3448050"/>
              <a:ext cx="2533650" cy="1905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/>
          <p:cNvSpPr/>
          <p:nvPr/>
        </p:nvSpPr>
        <p:spPr>
          <a:xfrm>
            <a:off x="4252686" y="953642"/>
            <a:ext cx="3759200" cy="1718129"/>
          </a:xfrm>
          <a:prstGeom prst="rect">
            <a:avLst/>
          </a:prstGeom>
          <a:blipFill>
            <a:blip r:embed="rId2">
              <a:alphaModFix amt="50000"/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:lc="http://schemas.openxmlformats.org/drawingml/2006/lockedCanvas" xmlns="" id="{F33B1FE1-B65F-5D63-0FC9-5D1C11F3040D}"/>
              </a:ext>
            </a:extLst>
          </p:cNvPr>
          <p:cNvSpPr>
            <a:spLocks noGrp="1"/>
          </p:cNvSpPr>
          <p:nvPr/>
        </p:nvSpPr>
        <p:spPr>
          <a:xfrm>
            <a:off x="1939668" y="2830285"/>
            <a:ext cx="8346423" cy="38462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>
              <a:spcBef>
                <a:spcPts val="0"/>
              </a:spcBef>
              <a:spcAft>
                <a:spcPts val="0"/>
              </a:spcAft>
              <a:buSzPts val="1100"/>
              <a:buNone/>
              <a:tabLst>
                <a:tab pos="365760" algn="l"/>
                <a:tab pos="366395" algn="l"/>
              </a:tabLst>
            </a:pPr>
            <a:r>
              <a:rPr lang="en-US" sz="2200" dirty="0">
                <a:solidFill>
                  <a:srgbClr val="270D71"/>
                </a:solidFill>
                <a:effectLst/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To </a:t>
            </a:r>
            <a:r>
              <a:rPr lang="en-US" sz="2200" dirty="0">
                <a:solidFill>
                  <a:srgbClr val="270D71"/>
                </a:solidFill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create </a:t>
            </a:r>
            <a:r>
              <a:rPr lang="en-US" sz="2200" dirty="0" smtClean="0">
                <a:solidFill>
                  <a:srgbClr val="270D71"/>
                </a:solidFill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a website </a:t>
            </a:r>
            <a:r>
              <a:rPr lang="en-US" sz="2200" dirty="0">
                <a:solidFill>
                  <a:srgbClr val="270D71"/>
                </a:solidFill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that helps to:</a:t>
            </a:r>
          </a:p>
          <a:p>
            <a:pPr marL="0" marR="0" lvl="0" indent="0" algn="just">
              <a:spcBef>
                <a:spcPts val="0"/>
              </a:spcBef>
              <a:spcAft>
                <a:spcPts val="0"/>
              </a:spcAft>
              <a:buSzPts val="1100"/>
              <a:buNone/>
              <a:tabLst>
                <a:tab pos="365760" algn="l"/>
                <a:tab pos="366395" algn="l"/>
              </a:tabLst>
            </a:pPr>
            <a:endParaRPr lang="en-US" sz="2200" dirty="0">
              <a:solidFill>
                <a:srgbClr val="270D71"/>
              </a:solidFill>
              <a:effectLst/>
              <a:latin typeface="Calibri" panose="020F0502020204030204" pitchFamily="34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R="0" lvl="0" algn="just"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v"/>
              <a:tabLst>
                <a:tab pos="365760" algn="l"/>
                <a:tab pos="366395" algn="l"/>
              </a:tabLst>
            </a:pPr>
            <a:r>
              <a:rPr lang="en-US" sz="2200" dirty="0" smtClean="0">
                <a:solidFill>
                  <a:srgbClr val="270D71"/>
                </a:solidFill>
                <a:effectLst/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To create a user-friendly and informative platform that that showcase our eco-friendly services and promotes sustainable living.</a:t>
            </a:r>
          </a:p>
          <a:p>
            <a:pPr marL="0" marR="0" lvl="0" indent="0" algn="just">
              <a:spcBef>
                <a:spcPts val="0"/>
              </a:spcBef>
              <a:spcAft>
                <a:spcPts val="0"/>
              </a:spcAft>
              <a:buSzPts val="1100"/>
              <a:buNone/>
              <a:tabLst>
                <a:tab pos="365760" algn="l"/>
                <a:tab pos="366395" algn="l"/>
              </a:tabLst>
            </a:pPr>
            <a:endParaRPr lang="en-US" sz="2200" dirty="0">
              <a:solidFill>
                <a:srgbClr val="270D7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R="0" lvl="0" algn="just">
              <a:spcBef>
                <a:spcPts val="195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v"/>
              <a:tabLst>
                <a:tab pos="365760" algn="l"/>
                <a:tab pos="366395" algn="l"/>
              </a:tabLst>
            </a:pPr>
            <a:r>
              <a:rPr lang="en-US" sz="2200" dirty="0" smtClean="0">
                <a:solidFill>
                  <a:srgbClr val="270D71"/>
                </a:solidFill>
                <a:effectLst/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To increase awareness and accessibility to our services, targeting residential, commercial and industrial clients.</a:t>
            </a:r>
            <a:endParaRPr lang="en-US" sz="2200" dirty="0">
              <a:solidFill>
                <a:srgbClr val="270D71"/>
              </a:solidFill>
              <a:effectLst/>
              <a:latin typeface="Calibri" panose="020F0502020204030204" pitchFamily="34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R="0" lvl="0" algn="just">
              <a:spcBef>
                <a:spcPts val="195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v"/>
              <a:tabLst>
                <a:tab pos="365760" algn="l"/>
                <a:tab pos="366395" algn="l"/>
              </a:tabLst>
            </a:pPr>
            <a:endParaRPr lang="en-US" sz="2200" dirty="0">
              <a:solidFill>
                <a:srgbClr val="270D7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R="0" lvl="0" algn="just">
              <a:spcBef>
                <a:spcPts val="21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v"/>
              <a:tabLst>
                <a:tab pos="365760" algn="l"/>
                <a:tab pos="366395" algn="l"/>
              </a:tabLst>
            </a:pPr>
            <a:r>
              <a:rPr lang="en-US" sz="2200" dirty="0" smtClean="0">
                <a:solidFill>
                  <a:srgbClr val="270D71"/>
                </a:solidFill>
                <a:effectLst/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To provide a comprehensive resources for clients seeking eco-friendly solutions and sustainable practices.</a:t>
            </a:r>
            <a:endParaRPr lang="en-US" sz="2200" dirty="0">
              <a:solidFill>
                <a:srgbClr val="270D71"/>
              </a:solidFill>
              <a:effectLst/>
              <a:latin typeface="Calibri" panose="020F0502020204030204" pitchFamily="34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R="0" algn="just">
              <a:spcBef>
                <a:spcPts val="21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365760" algn="l"/>
                <a:tab pos="366395" algn="l"/>
              </a:tabLst>
            </a:pPr>
            <a:endParaRPr lang="en-US" sz="2200" dirty="0">
              <a:solidFill>
                <a:srgbClr val="270D7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R="0" lvl="0" algn="just">
              <a:spcBef>
                <a:spcPts val="21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v"/>
              <a:tabLst>
                <a:tab pos="365760" algn="l"/>
                <a:tab pos="366395" algn="l"/>
              </a:tabLst>
            </a:pPr>
            <a:r>
              <a:rPr lang="en-US" sz="2200" dirty="0">
                <a:solidFill>
                  <a:srgbClr val="270D71"/>
                </a:solidFill>
                <a:effectLst/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	</a:t>
            </a:r>
            <a:r>
              <a:rPr lang="en-US" sz="2200" dirty="0" smtClean="0">
                <a:solidFill>
                  <a:srgbClr val="270D71"/>
                </a:solidFill>
                <a:effectLst/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To establish </a:t>
            </a:r>
            <a:r>
              <a:rPr lang="en-US" sz="2200" dirty="0" err="1" smtClean="0">
                <a:solidFill>
                  <a:srgbClr val="270D71"/>
                </a:solidFill>
                <a:effectLst/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Ecocycle</a:t>
            </a:r>
            <a:r>
              <a:rPr lang="en-US" sz="2200" dirty="0" smtClean="0">
                <a:solidFill>
                  <a:srgbClr val="270D71"/>
                </a:solidFill>
                <a:effectLst/>
                <a:latin typeface="Calibri" panose="020F0502020204030204" pitchFamily="34" charset="0"/>
                <a:ea typeface="Symbol" panose="05050102010706020507" pitchFamily="18" charset="2"/>
                <a:cs typeface="Symbol" panose="05050102010706020507" pitchFamily="18" charset="2"/>
              </a:rPr>
              <a:t> as a leading provider of eco-friendly services and promote clean environment leading to a healthy living .</a:t>
            </a:r>
            <a:endParaRPr lang="en-US" sz="2200" dirty="0">
              <a:solidFill>
                <a:srgbClr val="270D71"/>
              </a:solidFill>
              <a:effectLst/>
              <a:latin typeface="Calibri" panose="020F0502020204030204" pitchFamily="34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2039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691054" y="147624"/>
            <a:ext cx="7353300" cy="6710376"/>
            <a:chOff x="1719254" y="661974"/>
            <a:chExt cx="7353300" cy="5805828"/>
          </a:xfrm>
        </p:grpSpPr>
        <p:sp>
          <p:nvSpPr>
            <p:cNvPr id="2" name="TextBox 1"/>
            <p:cNvSpPr txBox="1"/>
            <p:nvPr/>
          </p:nvSpPr>
          <p:spPr>
            <a:xfrm>
              <a:off x="1719254" y="661974"/>
              <a:ext cx="73533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</a:t>
              </a:r>
              <a:r>
                <a:rPr lang="en-US" sz="36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IMITATION OF </a:t>
              </a:r>
              <a:r>
                <a:rPr lang="en-US" sz="48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</a:t>
              </a:r>
              <a:r>
                <a:rPr lang="en-US" sz="36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ROJECT</a:t>
              </a:r>
              <a:endPara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500304" y="2066597"/>
              <a:ext cx="6572250" cy="4401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 limitation of the </a:t>
              </a:r>
              <a:r>
                <a:rPr lang="en-US" sz="2000" dirty="0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Ecocycle</a:t>
              </a:r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website design project include:</a:t>
              </a:r>
            </a:p>
            <a:p>
              <a:pPr algn="ctr"/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Wingdings" panose="05000000000000000000" pitchFamily="2" charset="2"/>
                <a:buChar char="v"/>
              </a:pPr>
              <a:endPara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Wingdings" panose="05000000000000000000" pitchFamily="2" charset="2"/>
                <a:buChar char="v"/>
              </a:pPr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Technical constraints , such as a website development and maintenance cost.</a:t>
              </a:r>
            </a:p>
            <a:p>
              <a:pPr marL="342900" indent="-342900">
                <a:buFont typeface="Wingdings" panose="05000000000000000000" pitchFamily="2" charset="2"/>
                <a:buChar char="v"/>
              </a:pPr>
              <a:endPara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Wingdings" panose="05000000000000000000" pitchFamily="2" charset="2"/>
                <a:buChar char="v"/>
              </a:pPr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Time constraints, including the deadline of completion and lunch of website.</a:t>
              </a:r>
            </a:p>
            <a:p>
              <a:endPara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Wingdings" panose="05000000000000000000" pitchFamily="2" charset="2"/>
                <a:buChar char="v"/>
              </a:pPr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Resource constraints, such as the availability of personnel and expertise.</a:t>
              </a:r>
            </a:p>
            <a:p>
              <a:pPr marL="342900" indent="-342900">
                <a:buFont typeface="Wingdings" panose="05000000000000000000" pitchFamily="2" charset="2"/>
                <a:buChar char="v"/>
              </a:pPr>
              <a:endPara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342900" indent="-342900">
                <a:buFont typeface="Wingdings" panose="05000000000000000000" pitchFamily="2" charset="2"/>
                <a:buChar char="v"/>
              </a:pPr>
              <a:r>
                <a:rPr lang="en-US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Competition from existing waste management and eco-friendly service provider.</a:t>
              </a:r>
            </a:p>
          </p:txBody>
        </p:sp>
      </p:grpSp>
      <p:sp>
        <p:nvSpPr>
          <p:cNvPr id="7" name="Flowchart: Connector 6"/>
          <p:cNvSpPr/>
          <p:nvPr/>
        </p:nvSpPr>
        <p:spPr>
          <a:xfrm>
            <a:off x="4819650" y="3067050"/>
            <a:ext cx="685800" cy="685800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-361950" y="3395202"/>
            <a:ext cx="5181600" cy="1905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181600" y="3703260"/>
            <a:ext cx="0" cy="361194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60376" y="183463"/>
            <a:ext cx="3904451" cy="2272949"/>
          </a:xfrm>
          <a:prstGeom prst="rect">
            <a:avLst/>
          </a:prstGeom>
          <a:blipFill>
            <a:blip r:embed="rId2">
              <a:alphaModFix amt="50000"/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4352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843002" y="-3138505"/>
            <a:ext cx="685800" cy="4171950"/>
            <a:chOff x="4857750" y="-381000"/>
            <a:chExt cx="685800" cy="4171950"/>
          </a:xfrm>
        </p:grpSpPr>
        <p:sp>
          <p:nvSpPr>
            <p:cNvPr id="4" name="Flowchart: Connector 3"/>
            <p:cNvSpPr/>
            <p:nvPr/>
          </p:nvSpPr>
          <p:spPr>
            <a:xfrm>
              <a:off x="4857750" y="31051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>
              <a:endCxn id="4" idx="0"/>
            </p:cNvCxnSpPr>
            <p:nvPr/>
          </p:nvCxnSpPr>
          <p:spPr>
            <a:xfrm>
              <a:off x="5181600" y="-381000"/>
              <a:ext cx="19050" cy="348615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-814383" y="690544"/>
            <a:ext cx="12615859" cy="5773887"/>
            <a:chOff x="-3357283" y="2589155"/>
            <a:chExt cx="15274253" cy="3699164"/>
          </a:xfrm>
        </p:grpSpPr>
        <p:sp>
          <p:nvSpPr>
            <p:cNvPr id="2" name="TextBox 1"/>
            <p:cNvSpPr txBox="1"/>
            <p:nvPr/>
          </p:nvSpPr>
          <p:spPr>
            <a:xfrm>
              <a:off x="-3357283" y="3092119"/>
              <a:ext cx="5915964" cy="706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PROJECT </a:t>
              </a:r>
              <a:endPara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3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METHODOLOGY</a:t>
              </a:r>
              <a:endPara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64606" y="2589155"/>
              <a:ext cx="9652364" cy="3699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70000"/>
                </a:lnSpc>
              </a:pPr>
              <a:r>
                <a:rPr lang="en-US" sz="2400" b="1" dirty="0" smtClean="0">
                  <a:solidFill>
                    <a:srgbClr val="270D71"/>
                  </a:solidFill>
                </a:rPr>
                <a:t>Phase </a:t>
              </a:r>
              <a:r>
                <a:rPr lang="en-US" sz="2400" b="1" dirty="0">
                  <a:solidFill>
                    <a:srgbClr val="270D71"/>
                  </a:solidFill>
                </a:rPr>
                <a:t>1: Requirement Gathering and Analysis</a:t>
              </a:r>
            </a:p>
            <a:p>
              <a:pPr algn="just">
                <a:lnSpc>
                  <a:spcPct val="170000"/>
                </a:lnSpc>
                <a:buFont typeface="Wingdings" panose="05000000000000000000" pitchFamily="2" charset="2"/>
                <a:buChar char="v"/>
              </a:pPr>
              <a:r>
                <a:rPr lang="en-US" dirty="0">
                  <a:solidFill>
                    <a:srgbClr val="270D71"/>
                  </a:solidFill>
                </a:rPr>
                <a:t>Conduct surveys and interview with rural residents, local businesses and </a:t>
              </a:r>
              <a:r>
                <a:rPr lang="en-US" dirty="0" smtClean="0">
                  <a:solidFill>
                    <a:srgbClr val="270D71"/>
                  </a:solidFill>
                </a:rPr>
                <a:t>households to </a:t>
              </a:r>
              <a:r>
                <a:rPr lang="en-US" dirty="0">
                  <a:solidFill>
                    <a:srgbClr val="270D71"/>
                  </a:solidFill>
                </a:rPr>
                <a:t>understand their needs and </a:t>
              </a:r>
              <a:r>
                <a:rPr lang="en-US" dirty="0" smtClean="0">
                  <a:solidFill>
                    <a:srgbClr val="270D71"/>
                  </a:solidFill>
                </a:rPr>
                <a:t>challenges on the environment.</a:t>
              </a:r>
              <a:endParaRPr lang="en-US" dirty="0">
                <a:solidFill>
                  <a:srgbClr val="270D71"/>
                </a:solidFill>
              </a:endParaRPr>
            </a:p>
            <a:p>
              <a:pPr algn="just">
                <a:lnSpc>
                  <a:spcPct val="170000"/>
                </a:lnSpc>
                <a:buFont typeface="Wingdings" panose="05000000000000000000" pitchFamily="2" charset="2"/>
                <a:buChar char="v"/>
              </a:pPr>
              <a:r>
                <a:rPr lang="en-US" dirty="0">
                  <a:solidFill>
                    <a:srgbClr val="270D71"/>
                  </a:solidFill>
                </a:rPr>
                <a:t> Analyze the data to identify patterns, trends, and insights that can inform the development of the </a:t>
              </a:r>
              <a:r>
                <a:rPr lang="en-US" dirty="0" err="1">
                  <a:solidFill>
                    <a:srgbClr val="270D71"/>
                  </a:solidFill>
                </a:rPr>
                <a:t>Ecocycle</a:t>
              </a:r>
              <a:r>
                <a:rPr lang="en-US" dirty="0">
                  <a:solidFill>
                    <a:srgbClr val="270D71"/>
                  </a:solidFill>
                </a:rPr>
                <a:t> </a:t>
              </a:r>
              <a:r>
                <a:rPr lang="en-US" dirty="0" smtClean="0">
                  <a:solidFill>
                    <a:srgbClr val="270D71"/>
                  </a:solidFill>
                </a:rPr>
                <a:t>website. </a:t>
              </a:r>
            </a:p>
            <a:p>
              <a:pPr algn="just">
                <a:lnSpc>
                  <a:spcPct val="170000"/>
                </a:lnSpc>
                <a:buFont typeface="Wingdings" panose="05000000000000000000" pitchFamily="2" charset="2"/>
                <a:buChar char="v"/>
              </a:pPr>
              <a:r>
                <a:rPr lang="en-US" sz="2400" b="1" dirty="0" smtClean="0">
                  <a:solidFill>
                    <a:srgbClr val="270D71"/>
                  </a:solidFill>
                </a:rPr>
                <a:t>Phase 2: System Design and Planning.</a:t>
              </a:r>
            </a:p>
            <a:p>
              <a:pPr algn="just">
                <a:lnSpc>
                  <a:spcPct val="100000"/>
                </a:lnSpc>
                <a:buFont typeface="Wingdings" panose="05000000000000000000" pitchFamily="2" charset="2"/>
                <a:buChar char="v"/>
              </a:pPr>
              <a:r>
                <a:rPr lang="en-US" dirty="0" smtClean="0">
                  <a:solidFill>
                    <a:srgbClr val="270D71"/>
                  </a:solidFill>
                </a:rPr>
                <a:t>Website </a:t>
              </a:r>
              <a:r>
                <a:rPr lang="en-US" dirty="0">
                  <a:solidFill>
                    <a:srgbClr val="270D71"/>
                  </a:solidFill>
                </a:rPr>
                <a:t>is designed to provide a scalable, secure, and user-friendly platform Plan the user interface. </a:t>
              </a:r>
            </a:p>
            <a:p>
              <a:pPr algn="just">
                <a:lnSpc>
                  <a:spcPct val="170000"/>
                </a:lnSpc>
                <a:buFont typeface="Wingdings" panose="05000000000000000000" pitchFamily="2" charset="2"/>
                <a:buChar char="v"/>
              </a:pPr>
              <a:r>
                <a:rPr lang="en-US" dirty="0">
                  <a:solidFill>
                    <a:srgbClr val="270D71"/>
                  </a:solidFill>
                </a:rPr>
                <a:t> A responsive and interactive user interface built using HTML5, </a:t>
              </a:r>
              <a:r>
                <a:rPr lang="en-US" dirty="0" smtClean="0">
                  <a:solidFill>
                    <a:srgbClr val="270D71"/>
                  </a:solidFill>
                </a:rPr>
                <a:t>CSS3, </a:t>
              </a:r>
              <a:r>
                <a:rPr lang="en-US" dirty="0">
                  <a:solidFill>
                    <a:srgbClr val="270D71"/>
                  </a:solidFill>
                </a:rPr>
                <a:t>providing an engaging user experience and scalable server-side application built using a programming language such as PHP </a:t>
              </a:r>
              <a:r>
                <a:rPr lang="en-US" dirty="0" smtClean="0">
                  <a:solidFill>
                    <a:srgbClr val="270D71"/>
                  </a:solidFill>
                </a:rPr>
                <a:t>for handling </a:t>
              </a:r>
              <a:r>
                <a:rPr lang="en-US" dirty="0">
                  <a:solidFill>
                    <a:srgbClr val="270D71"/>
                  </a:solidFill>
                </a:rPr>
                <a:t>business logic, database </a:t>
              </a:r>
              <a:r>
                <a:rPr lang="en-US" dirty="0" smtClean="0">
                  <a:solidFill>
                    <a:srgbClr val="270D71"/>
                  </a:solidFill>
                </a:rPr>
                <a:t>interactions.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838700" y="6134101"/>
            <a:ext cx="685800" cy="1962150"/>
            <a:chOff x="5810250" y="4895850"/>
            <a:chExt cx="685800" cy="1962150"/>
          </a:xfrm>
        </p:grpSpPr>
        <p:sp>
          <p:nvSpPr>
            <p:cNvPr id="10" name="Flowchart: Connector 9"/>
            <p:cNvSpPr/>
            <p:nvPr/>
          </p:nvSpPr>
          <p:spPr>
            <a:xfrm>
              <a:off x="5810250" y="48958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6153150" y="5524500"/>
              <a:ext cx="19050" cy="1333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79673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28650" y="342900"/>
            <a:ext cx="554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70D71"/>
                </a:solidFill>
              </a:rPr>
              <a:t>Phase 3: </a:t>
            </a:r>
            <a:r>
              <a:rPr lang="en-US" b="1" dirty="0" smtClean="0">
                <a:solidFill>
                  <a:srgbClr val="270D71"/>
                </a:solidFill>
              </a:rPr>
              <a:t>Development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00075" y="1614488"/>
            <a:ext cx="557212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A responsive design that adapts to different screen sizes and devices, ensuring a seamless user experience</a:t>
            </a:r>
            <a:r>
              <a:rPr lang="en-US" dirty="0" smtClean="0">
                <a:solidFill>
                  <a:srgbClr val="270D71"/>
                </a:solidFill>
              </a:rPr>
              <a:t>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dirty="0" smtClean="0">
              <a:solidFill>
                <a:srgbClr val="270D71"/>
              </a:solidFill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 A system that provides insights into user behavior, service usage, and business </a:t>
            </a:r>
            <a:r>
              <a:rPr lang="en-US" dirty="0" smtClean="0">
                <a:solidFill>
                  <a:srgbClr val="270D71"/>
                </a:solidFill>
              </a:rPr>
              <a:t>performance.</a:t>
            </a:r>
          </a:p>
          <a:p>
            <a:pPr algn="just">
              <a:lnSpc>
                <a:spcPct val="100000"/>
              </a:lnSpc>
            </a:pPr>
            <a:endParaRPr lang="en-US" dirty="0" smtClean="0">
              <a:solidFill>
                <a:srgbClr val="270D71"/>
              </a:solidFill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A user-friendly interface that allows users to select services and schedule </a:t>
            </a:r>
            <a:r>
              <a:rPr lang="en-US" dirty="0" smtClean="0">
                <a:solidFill>
                  <a:srgbClr val="270D71"/>
                </a:solidFill>
              </a:rPr>
              <a:t>appointments.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dirty="0" smtClean="0">
              <a:solidFill>
                <a:srgbClr val="270D71"/>
              </a:solidFill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270D71"/>
                </a:solidFill>
              </a:rPr>
              <a:t>-  Optimization of the website for search engines to improve visibility and </a:t>
            </a:r>
            <a:r>
              <a:rPr lang="en-US" dirty="0" smtClean="0">
                <a:solidFill>
                  <a:srgbClr val="270D71"/>
                </a:solidFill>
              </a:rPr>
              <a:t>ranking to Increased </a:t>
            </a:r>
            <a:r>
              <a:rPr lang="en-US" dirty="0">
                <a:solidFill>
                  <a:srgbClr val="270D71"/>
                </a:solidFill>
              </a:rPr>
              <a:t>visibility, improved brand awareness, and increased website traffic.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795" y="425967"/>
            <a:ext cx="4180118" cy="6149005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4846634" y="-839121"/>
            <a:ext cx="685800" cy="2305050"/>
            <a:chOff x="5848350" y="-381000"/>
            <a:chExt cx="685800" cy="2305050"/>
          </a:xfrm>
        </p:grpSpPr>
        <p:sp>
          <p:nvSpPr>
            <p:cNvPr id="14" name="Flowchart: Connector 13"/>
            <p:cNvSpPr/>
            <p:nvPr/>
          </p:nvSpPr>
          <p:spPr>
            <a:xfrm>
              <a:off x="5848350" y="12382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6172200" y="-381000"/>
              <a:ext cx="19050" cy="171450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11060725" y="3096546"/>
            <a:ext cx="3143250" cy="685800"/>
            <a:chOff x="9429750" y="3105150"/>
            <a:chExt cx="3143250" cy="685800"/>
          </a:xfrm>
        </p:grpSpPr>
        <p:sp>
          <p:nvSpPr>
            <p:cNvPr id="17" name="Flowchart: Connector 16"/>
            <p:cNvSpPr/>
            <p:nvPr/>
          </p:nvSpPr>
          <p:spPr>
            <a:xfrm>
              <a:off x="9429750" y="3105150"/>
              <a:ext cx="685800" cy="685800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10039350" y="3448050"/>
              <a:ext cx="2533650" cy="1905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9122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2039</TotalTime>
  <Words>932</Words>
  <Application>Microsoft Office PowerPoint</Application>
  <PresentationFormat>Widescreen</PresentationFormat>
  <Paragraphs>118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Leelawadee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58</cp:revision>
  <dcterms:created xsi:type="dcterms:W3CDTF">2025-06-17T14:50:47Z</dcterms:created>
  <dcterms:modified xsi:type="dcterms:W3CDTF">2025-07-01T22:48:29Z</dcterms:modified>
</cp:coreProperties>
</file>

<file path=docProps/thumbnail.jpeg>
</file>